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58" r:id="rId3"/>
    <p:sldId id="259" r:id="rId4"/>
    <p:sldId id="263" r:id="rId5"/>
    <p:sldId id="262" r:id="rId6"/>
    <p:sldId id="260" r:id="rId7"/>
    <p:sldId id="264" r:id="rId8"/>
    <p:sldId id="265" r:id="rId9"/>
    <p:sldId id="266" r:id="rId10"/>
    <p:sldId id="267" r:id="rId11"/>
    <p:sldId id="271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300" r:id="rId42"/>
    <p:sldId id="298" r:id="rId43"/>
    <p:sldId id="301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89D43-6893-4594-9770-81D8F969720A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443D3-8B20-442F-8DF9-036CDD7046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811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735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861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457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029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0120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9182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033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69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848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3746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2809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09054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DBE56-3279-4859-8621-BB1D05F69D31}" type="datetimeFigureOut">
              <a:rPr lang="en-US" smtClean="0"/>
              <a:pPr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DECCF-1AAE-4E10-BC25-B63C021669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338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59" y="1960962"/>
            <a:ext cx="82762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Епигенетика. </a:t>
            </a:r>
            <a:endParaRPr lang="en-US" sz="40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Типови </a:t>
            </a:r>
            <a:r>
              <a:rPr lang="ru-RU" sz="4000" b="1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матичних ћелија и њихова</a:t>
            </a:r>
          </a:p>
          <a:p>
            <a:pPr algn="ctr"/>
            <a:r>
              <a:rPr lang="ru-RU" sz="4000" b="1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апликација.</a:t>
            </a:r>
            <a:endParaRPr lang="sr-Cyrl-RS" sz="40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Cyrl-RS" sz="40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28851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4800" y="304800"/>
            <a:ext cx="8346440" cy="64643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9" descr="G:\Biljaj stem cells pluripotent\SLIKE Aca Marinkovic\NAJNOVIJE PREPRAVLJENE\Biljana slika 1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04800"/>
            <a:ext cx="8346438" cy="646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7074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6983" y="2743200"/>
            <a:ext cx="9067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МОРФОЛОШКЕ И МОЛЕКУЛСКЕ КАРАКТЕРИСТИКЕ ESC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412364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0056" y="1192838"/>
            <a:ext cx="90678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МОРФОЛОШКЕ КАРАКТЕРИСТИКЕ ESC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u="sng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Морфолошке карактеристике могу се одредити помоћу: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(1) Морфологије колонија-компактне ограничене колоније које образују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равну површину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(2) Морфологије ESC-имају велики једарно-цитоплазматски однос и бројна једарца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показују изражену теломеразну активност и нормалан кариотип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(4) Већина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ћелија може бити поново култивисана након замрзавања, одмрзавања и пресејавања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(5)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ћелије могу се диференцирати у различите типове ћелија како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vitro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тако и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vivo</a:t>
            </a:r>
            <a:endParaRPr lang="sr-Cyrl-RS" sz="2000" i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(6) Ћелије могу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vivo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да генеришу тератоме када се инјектирају у миша</a:t>
            </a:r>
            <a:endParaRPr lang="sr-Cyrl-RS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2318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381000"/>
            <a:ext cx="8422640" cy="63881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G:\Biljaj stem cells pluripotent\SLIKE Aca Marinkovic\NAJNOVIJE PREPRAVLJENE\Biljana slika 5 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1"/>
            <a:ext cx="8534400" cy="6388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5522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1305054"/>
            <a:ext cx="9067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МОЛЕКУЛСКЕ КАРАКТЕРИСТИКЕ ESC</a:t>
            </a: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Општа молекулска својства ESC линија могу се испитати експресијом: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транскрипционих фактора-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OCT-3/4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Octamer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3/4),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SOX2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(sex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determining region Y-box 2)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NANOG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Homeobox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Transcription Factor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Nanog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површинских маркера-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SSEA-3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R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class of stage-specific embryonic antigens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TRA-1-60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TRA-1-81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(гликопротеин)</a:t>
            </a: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ктивношћу алкалне фосфатазе- (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tissue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nonspecific</a:t>
            </a:r>
            <a:r>
              <a:rPr lang="sr-Cyrl-R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alkaline phosphatase,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TNAP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AutoNum type="arabicParenR"/>
            </a:pPr>
            <a:r>
              <a:rPr lang="ru-RU" sz="2000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ктивношћу теломеразе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метилација у одржавању плурипотентности</a:t>
            </a:r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58159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" y="152400"/>
            <a:ext cx="9046600" cy="670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8013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0056" y="1192838"/>
            <a:ext cx="90678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ПРИМЕНА ESC У ЋЕЛИЈСКОЈ ТЕРАПИЈИ И ПРОУЧАВАЊУ</a:t>
            </a: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НАСЛЕДНИХ БОЛЕСТИ </a:t>
            </a:r>
          </a:p>
          <a:p>
            <a:pPr algn="ctr"/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Када су први пут изоловане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послужиле су као одличан модел за проучавање биологије развића. Међутим, њихова плурипотенција</a:t>
            </a:r>
            <a:r>
              <a:rPr lang="ru-RU" sz="2000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отворила је могућност да се ове матичне ћелије користе и у терапији ћелијама ради лечења оштећних органа и/или њихове дисфункције.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Проучавање процеса инактивације Х хромозома на hESC линијама 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Коришћење hESC у in vitro моделирању болести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Коришћење hESC добијених из ембриона са генетским болестима</a:t>
            </a:r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89742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1" y="1382216"/>
            <a:ext cx="9067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АДУЛТНЕ МАТИЧНЕ ЋЕЛИЈЕ-</a:t>
            </a:r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</a:t>
            </a:r>
          </a:p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Због етичких дилема везаних за деструкцију хуманих ембриона у циљу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изоловања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hESC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као и тешког контролисања диференцијације и малигне трансформације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hESC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vivo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све већу пажњу научника привлаче адултне матичне ћелије (А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SC). </a:t>
            </a:r>
            <a:endParaRPr lang="sr-Cyrl-RS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су присутне у ткивима и органима одраслог организма, а до данас су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изоловане из костне сржи, периферне крви, кичмене мождине, фоликула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длаке, епитела коже и дигестивног тракта, скелетног и срчаног мишића,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плућа, ретине, мозга, јетре, панкреаса, масног и коштаног ткива, зуба.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93723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АДУЛТНЕ МАТИЧНЕ ЋЕЛИЈЕ-</a:t>
            </a:r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</a:t>
            </a:r>
          </a:p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У поређењу са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hESC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ове ћелије имају мањи капацитет самообнављања и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мањи пролиферативни потенцијал, при чему се могу диференцирати 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све типове ћелија једног клициног листа односно, ћелије ткива у коме се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lang="ru-RU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vitro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је показано да 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пореклом од једног ембрионалног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листа могу се диференцирати у ћелије другог клициног листа, што се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дефинише као фенотипска пластичност. 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одржавају хомеостазу ткива и органа током живота јединке, омогућавајући надокнаду ћелија изгубљених физиолошким или патолошким процесима. Током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репарације оштећеног ткива, 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се деле асиметричом деобом, тако да после сваке деобе једна од новонасталих ћерки ћелија расте и диференцира се у одређеном правцу, а друга остаје недиференцирана матична ћелија.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51246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Популација 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је мала и локализована је у специфичној микросредини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у ткиву-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ниши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. Анатомске компонентне и молекулски механизми нише слични су код већине организама, и обезбеђују сигнале за одржавање А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у ткиву.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Основни елементи нише А</a:t>
            </a:r>
            <a:r>
              <a:rPr lang="en-US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SC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су: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Стромалне ћелије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- експримирају адхезивне молекуле и секретују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различите солубилне фактор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e,</a:t>
            </a:r>
          </a:p>
          <a:p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Протеини екстрацелуларног матрикса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- стварају механичку потпору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матичним ћелијама и омогућавају пренос сигнала,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Крвни судови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- пружају нутритивну потпору и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Нервна влакна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која обезбеђују сигнале - регулишу мобилизацију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матичних ћелија из нише, односно миграцију у нишу.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405307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59" y="1960962"/>
            <a:ext cx="82762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Mатичне ћелије имају потенцијал да се у раној ембриогенези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диференцирају у различите ћелијске типове, а у адултним ткивима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учествују у процесима регенерације и репарације ткива у којима се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налазе. 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Ове ћелије имају јединствену способност која се огледа у томе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да могу да се поред симетричне, деле и асиметричном деобом</a:t>
            </a:r>
            <a:r>
              <a:rPr lang="en-US" sz="200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Карактеристика асиметричне деобе је да од једне матичне ћелије настаје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једна ћерка ћелија, која задржава способност самообнављања и друга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ћерка ћелија која се диференцира у неку од специјализованих ћелија.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25012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ХЕМАТОПОЕТСКЕ МАТИЧНЕ ЋЕЛИЈЕ-</a:t>
            </a:r>
            <a:r>
              <a:rPr lang="en-US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HSC</a:t>
            </a:r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Ћелије крви настају пролиферацијом и диференцијацијом HSC у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специјализованом ткиву процесом који се назива хематопоеза. </a:t>
            </a: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HSC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прве су идентификоване матичне ћелије, најпре код мишева, а затим и код људи. Најбоље су окарактерисана популација матичних ћелија, с обзиром да се преко четрдесет година клинички примењују за лечење бројних болести попут леукемија, лимфома и имунодефицијенција.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0077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1600200"/>
            <a:ext cx="90678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Карактеризација </a:t>
            </a:r>
            <a:r>
              <a:rPr lang="en-US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HSC</a:t>
            </a:r>
            <a:r>
              <a:rPr lang="sr-Cyrl-RS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проточном цитометријом</a:t>
            </a:r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Површински антиген CD34 сматра се главним маркером хуманих HSC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Потуна карактеризација подразумева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CD34+CD38+CD90+ALDH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</a:t>
            </a:r>
            <a:r>
              <a:rPr lang="sr-Cyrl-R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Lin−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HSC</a:t>
            </a: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Извори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: коштана срж и крв пупчане врпце</a:t>
            </a: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6224" y="1472675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1689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МЕЗЕНХИМСКЕ МАТИЧНЕ ЋЕЛИЈЕ-</a:t>
            </a:r>
            <a:r>
              <a:rPr lang="en-US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MSC</a:t>
            </a:r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Почетком 1970. године група научника коју је предводио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Friedenstein</a:t>
            </a:r>
            <a:r>
              <a:rPr lang="sr-Cyrl-RS" sz="2000" dirty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доказала је да се у костној сржи, осим хематопоетских матичних ћелија налази и популација матичних ћелија која представља важну компонентну хематопоетске нише.</a:t>
            </a: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MSC су адултне матичне ћелије присутне у скоро свим ткивима. 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Првооткривени и најбоље проучени извор ових ћелија је костна срж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64600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381000"/>
            <a:ext cx="8158480" cy="63881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C:\Users\Marina\Desktop\MARINA SLIKE\marina gazdic 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8610600" cy="661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3300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228600"/>
            <a:ext cx="8158480" cy="65405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9" descr="C:\Users\Marina\Desktop\MARINA SLIKE\marina gazdic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8763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7119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Морфолошке и молекулске карактеристике MSC</a:t>
            </a: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MSC су вретенастог облика и морфолошки подсећају на фибробласте. Одликује их велико еухроматично једро са израженим једарцима и оскудна цитоплазма са неколико дужих или краћих наставака. У цитоплазми се уочава велики број слободних рибозома, гранулирани ендоплазматски ретикулум и разгранате цистерне Голџи апарата.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3321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304800"/>
            <a:ext cx="8158480" cy="64643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1"/>
            <a:ext cx="8686799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112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564" y="888022"/>
            <a:ext cx="9067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Фенотипске карактеристике MSC</a:t>
            </a:r>
          </a:p>
          <a:p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6748845"/>
              </p:ext>
            </p:extLst>
          </p:nvPr>
        </p:nvGraphicFramePr>
        <p:xfrm>
          <a:off x="609600" y="2438401"/>
          <a:ext cx="7559040" cy="3021636"/>
        </p:xfrm>
        <a:graphic>
          <a:graphicData uri="http://schemas.openxmlformats.org/drawingml/2006/table">
            <a:tbl>
              <a:tblPr firstRow="1" firstCol="1" bandRow="1"/>
              <a:tblGrid>
                <a:gridCol w="3779520"/>
                <a:gridCol w="3779520"/>
              </a:tblGrid>
              <a:tr h="427421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MSC</a:t>
                      </a:r>
                      <a:endParaRPr lang="en-US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4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Експресија маркера</a:t>
                      </a:r>
                      <a:endParaRPr lang="en-US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Одсуство</a:t>
                      </a:r>
                      <a:r>
                        <a:rPr lang="en-US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маркера</a:t>
                      </a:r>
                      <a:endParaRPr lang="en-US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1667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CD105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CD73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CD90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CD45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CD34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CD14; CD11b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CD79; CD19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HLA-DR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1907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46" y="457200"/>
            <a:ext cx="9067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Диференцијација MSC у адипоците, остеобласте и хондробласте</a:t>
            </a:r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228600"/>
            <a:ext cx="8158480" cy="6540500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9" descr="C:\Users\Marina\Desktop\diferencijacija1.png"/>
          <p:cNvPicPr/>
          <p:nvPr/>
        </p:nvPicPr>
        <p:blipFill>
          <a:blip r:embed="rId3" cstate="print"/>
          <a:srcRect r="86543" b="85428"/>
          <a:stretch>
            <a:fillRect/>
          </a:stretch>
        </p:blipFill>
        <p:spPr bwMode="auto">
          <a:xfrm>
            <a:off x="609600" y="1676400"/>
            <a:ext cx="7924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1564" y="6457465"/>
            <a:ext cx="9067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1200" b="1" dirty="0" smtClean="0">
                <a:latin typeface="Times New Roman" pitchFamily="18" charset="0"/>
                <a:cs typeface="Times New Roman" pitchFamily="18" charset="0"/>
              </a:rPr>
              <a:t>кориговано према: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Pittenger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M.F. Science.1999; 284:143-147 </a:t>
            </a:r>
            <a:r>
              <a:rPr lang="sr-Cyrl-RS" sz="12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Yeh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W.C. Genes Dev.1995; 9:168-181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980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637" y="1676400"/>
            <a:ext cx="90678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ИМУНОМОДУЛАТОРНА И ПРО-АНГИОГЕНА СВОЈСТВА MSC</a:t>
            </a:r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Осим регенеративног потенцијала, MSC карактеришу и брза мобилизација (енгл. homing), односно одлазак у оштећено ткиво, као и способност да модулирају имунски одговор директним контактом са ћелијама имунског система или секрецијом различитих фактора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8410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59" y="1960962"/>
            <a:ext cx="82762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Матичне ћелије се разликују од других типова ћелија на основу две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важне карактеристике:</a:t>
            </a:r>
          </a:p>
          <a:p>
            <a:pPr marL="457200" indent="-457200">
              <a:buAutoNum type="arabicParenR"/>
            </a:pP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Способност самообнављања</a:t>
            </a:r>
          </a:p>
          <a:p>
            <a:pPr marL="457200" indent="-457200">
              <a:buAutoNum type="arabicParenR"/>
            </a:pP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Способност диференцијације у специјализоване ћелије</a:t>
            </a:r>
          </a:p>
          <a:p>
            <a:pPr marL="457200" indent="-457200">
              <a:buAutoNum type="arabicParenR"/>
            </a:pPr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У зависности од потенцијала за диференцијацију матичне ћелије се деле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на: 1) плурипотентне, 2) мултипотентне и 3) унипотентне.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96203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92838"/>
            <a:ext cx="9067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Миграција MSC у оштећено ткиво</a:t>
            </a:r>
          </a:p>
          <a:p>
            <a:pPr algn="ctr"/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C:\Users\Marina\Desktop\MARINA SLIKE\Marina gazdic 5 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05000"/>
            <a:ext cx="7696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457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927" y="69267"/>
            <a:ext cx="9067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(А) Утицај MSC на ћелије имунског система и (В) Про-ангиoгени ефекат MSC</a:t>
            </a:r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9" descr="C:\Users\Marina\Desktop\MARINA SLIKE\Marina gazdic 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60" y="1192838"/>
            <a:ext cx="8158480" cy="5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9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92838"/>
            <a:ext cx="90678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ИНДУКОВАНЕ ПЛУРИПОТЕНТНЕ </a:t>
            </a: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МАТИЧНЕ ЋЕЛИЈЕ-</a:t>
            </a:r>
            <a:r>
              <a:rPr lang="en-US" sz="2400" b="1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endParaRPr lang="sr-Cyrl-RS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Cyrl-RS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Индуковане плурипотентне матичне ћелије (енгл.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induced pluripotent stem cells,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настају у лабораторијским условима репрограмирањем соматских ћелија. У соматске ћелије се различитим методама уводе гени који имају способност да диференциране ћелије „врате“ у недиференцирано, матично стање. Овако добијене ћелије налик су ембрионалним матичним ћелијама и могу се у одговарајућим условима култивациј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поново диференцирати у жељени ћелијски тип. </a:t>
            </a:r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25160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0836" y="1524000"/>
            <a:ext cx="9067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Ћелијско репрограмирање</a:t>
            </a:r>
          </a:p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Репрограмирање ћелије могуће је на спровести на више начина али су три начина најчешће у употреби: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1. Нуклеарним трансфером;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2. Фузијом са ембрионалним матичним ћелијама;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3. Увођењем дефинисаних фактора (плурипотентних гена).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58690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40311"/>
            <a:ext cx="906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Методе за репрограмирање ћелија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G:\Biljaj stem cells pluripotent\SLIKE Aca Marinkovic\NAJNOVIJE PREPRAVLJENE\Biljana slika 1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838"/>
            <a:ext cx="9144000" cy="5576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038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192838"/>
            <a:ext cx="9067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Yamanaka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и сарадници су најпре поставили хипотезу да би гени одговорни за функцију ESC могли индуковати незрело, матично стањеу адултним матичним ћелијама. 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Они су најпре одабрали сет од 24 раније идентификованих гена битних за функционсање ESC и уз помоћ ретровируса увели их у мишје фибробласте. Након увођења ових фактора после одређеног времена у култури ћелија појавиле су се колоније налик онима које формирају ESC а које су такође показивале неограничену способност пропагирања. </a:t>
            </a: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Како би идентификовали гене неопходне за репрограмирање, уклањали су један по један ген из сета од 24 гена и на овај начин дошли до минималног броја од четири неопходна гена (оct4, sox2, c-myc, и klf4), који су само када су заједно унешени, способни да ћелију уведу у стање плурипотентности и доведу до стварања колонија налик ESC колонијама.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73884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" y="304800"/>
            <a:ext cx="906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Репрограмирање соматских ћелија увођењем сета гена</a:t>
            </a:r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G:\Biljaj stem cells pluripotent\SLIKE Aca Marinkovic\NAJNOVIJE PREPRAVLJENE\Biljana slika 3 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914401"/>
            <a:ext cx="8801100" cy="594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0477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192838"/>
            <a:ext cx="9067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Карактеризација </a:t>
            </a:r>
            <a:r>
              <a:rPr lang="en-US" sz="2000" b="1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контрола квалитета)</a:t>
            </a:r>
          </a:p>
          <a:p>
            <a:endParaRPr lang="ru-RU" sz="20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Морфологија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492760" y="1192838"/>
            <a:ext cx="8158480" cy="0"/>
          </a:xfrm>
          <a:prstGeom prst="line">
            <a:avLst/>
          </a:prstGeom>
          <a:ln>
            <a:solidFill>
              <a:srgbClr val="63778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0" y="2362200"/>
            <a:ext cx="3850640" cy="2514600"/>
          </a:xfrm>
          <a:prstGeom prst="rect">
            <a:avLst/>
          </a:prstGeom>
          <a:noFill/>
        </p:spPr>
      </p:pic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62200"/>
            <a:ext cx="3825240" cy="25146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5029200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Слике добијене захвалношћу Сање Бојић 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Majlinde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Lako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979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192838"/>
            <a:ext cx="9067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Експресија маркера плурипотентности-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имунохистохемијом или проточном цитометријом доказује се експресија маркера плурипотентности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TRA1-60, TRA-81, OCT4, NANOG, SOX2, SSEA-4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REX, 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" y="2797780"/>
            <a:ext cx="9057085" cy="146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09600" y="5029200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Слике добијене захвалношћу Сање Бојић 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Majlinde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Lako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64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600200"/>
            <a:ext cx="9067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Формирања ембрионалних телашаца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vitro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стварање тератома 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vivo-</a:t>
            </a:r>
            <a:endParaRPr lang="sr-Cyrl-RS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имунохистохемијом се идентификује присуство ћелија сва три клицина листа у ембрионалном телашцу створеном култивацијом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vitro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 у тератомима створеним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in vivo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након трансплантације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имунодефицијентним мишевима.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Анализа кариотипа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-проверава се да ли добијена iPSC линија има нормалан кариотип.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Провера генетског идентитета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-неопходно је потврдити потпуну генетску подударност са ћелијама од којих су добијене iPSC.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44464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959" y="1960962"/>
            <a:ext cx="82762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МАТИЧНЕ ЋЕЛИЈЕ-подела</a:t>
            </a:r>
            <a:endParaRPr lang="ru-RU" sz="28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endParaRPr lang="ru-RU" sz="28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Ембрионалне</a:t>
            </a: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Адултне</a:t>
            </a: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Индуковане плурипотентне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74134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400145"/>
            <a:ext cx="906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Спонтане и дириговане диференцијације.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38400"/>
            <a:ext cx="2895600" cy="20574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438400"/>
            <a:ext cx="3124200" cy="2057400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438400"/>
            <a:ext cx="2667000" cy="20574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28600" y="4645002"/>
            <a:ext cx="8422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>
                <a:latin typeface="Times New Roman" pitchFamily="18" charset="0"/>
                <a:cs typeface="Times New Roman" pitchFamily="18" charset="0"/>
              </a:rPr>
              <a:t>Спонтана диференцијација у ћелије сва три клицина листа, TUJ1=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hr-HR" b="1" dirty="0">
                <a:latin typeface="Times New Roman" pitchFamily="18" charset="0"/>
                <a:cs typeface="Times New Roman" pitchFamily="18" charset="0"/>
              </a:rPr>
              <a:t>ктодерм,  SMA =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hr-HR" b="1" dirty="0">
                <a:latin typeface="Times New Roman" pitchFamily="18" charset="0"/>
                <a:cs typeface="Times New Roman" pitchFamily="18" charset="0"/>
              </a:rPr>
              <a:t>езодерм, AFP =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hr-HR" b="1" dirty="0">
                <a:latin typeface="Times New Roman" pitchFamily="18" charset="0"/>
                <a:cs typeface="Times New Roman" pitchFamily="18" charset="0"/>
              </a:rPr>
              <a:t>ндодерм.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Слике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добијене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захвалношћу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Бојић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Majlinde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Lako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hr-HR" i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301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081" y="115620"/>
            <a:ext cx="9067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Примена iPSC у ћелијској терапији</a:t>
            </a: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G:\Biljaj stem cells pluripotent\SLIKE Aca Marinkovic\NAJNOVIJE PREPRAVLJENE\Biljana slika 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43118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600200"/>
            <a:ext cx="90678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Предности употребе </a:t>
            </a:r>
            <a:r>
              <a:rPr lang="en-US" sz="2400" b="1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endParaRPr lang="en-US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Развојем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технологије заобилази се потреба за деструкцијом хуманих ембриона у циљу добијање плурупотентних ћелија и тиме решава основно етичко питање и морална дилема повезана са добијањем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ESC.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Такође се заобилази и питање имуног обацивања ћелија након трансплантације, јер је могуће добити ћелије од самог пацијента, репрограмирати их и евентуално генетском манипулацијом исправити дефект код познатих моногенских болести, директовано диференцирати ћелије у жељени ћелијски тип и затим их вратити истом пацијенту. 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8848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3909" y="1600200"/>
            <a:ext cx="90678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Предности употребе </a:t>
            </a:r>
            <a:r>
              <a:rPr lang="en-US" sz="2400" b="1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endParaRPr lang="en-US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Развојем </a:t>
            </a:r>
            <a:r>
              <a:rPr lang="en-US" sz="2000" dirty="0" err="1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iPSC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технологије заобилази се потреба за деструкцијом хуманих ембриона у циљу добијање плурупотентних ћелија и тиме решава основно етичко питање и морална дилема повезана са добијањем </a:t>
            </a:r>
            <a:r>
              <a:rPr lang="en-US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ESC. </a:t>
            </a: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Такође се заобилази и питање имуног обацивања ћелија након трансплантације, јер је могуће добити ћелије од самог пацијента, репрограмирати их и евентуално генетском манипулацијом исправити дефект код познатих моногенских болести, директовано диференцирати ћелије у жељени ћелијски тип и затим их вратити истом пацијенту. .</a:t>
            </a: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420763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92760" y="1600200"/>
            <a:ext cx="815847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Биљана Љујић </a:t>
            </a:r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и сарадници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УВОД У БИОЛОГИЈУ МАТИЧНИХ ЋЕЛИЈА, </a:t>
            </a:r>
          </a:p>
          <a:p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Факултет медицинских наука Крагујевац</a:t>
            </a:r>
          </a:p>
          <a:p>
            <a:r>
              <a:rPr lang="sv-SE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ISBN 9788677601294</a:t>
            </a:r>
          </a:p>
          <a:p>
            <a:r>
              <a:rPr lang="sv-SE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Godina Izdanja 2018</a:t>
            </a:r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3346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838"/>
            <a:ext cx="9143999" cy="467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7365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1" y="1382216"/>
            <a:ext cx="9067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ЕМБРИОНАЛНЕ МАТИЧНЕ ЋЕЛИЈЕ-</a:t>
            </a:r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</a:t>
            </a:r>
          </a:p>
          <a:p>
            <a:pPr algn="ctr"/>
            <a:endParaRPr lang="ru-RU" sz="2400" b="1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Главне карактеристике ESC су њихов потенцијал за самообновљање и плурипотентни статус. </a:t>
            </a:r>
          </a:p>
          <a:p>
            <a:endParaRPr lang="ru-RU" sz="24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Хумане ESC имају способност пролиферације и одржавања недиференцираног фенотипа током дужег временског периода у култури.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63291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1" y="1600200"/>
            <a:ext cx="90678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МЕТОДЕ ЗА ДЕРИВАЦИЈУ </a:t>
            </a:r>
            <a:r>
              <a:rPr lang="en-US" sz="2400" b="1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ESC</a:t>
            </a:r>
            <a:endParaRPr lang="sr-Cyrl-RS" sz="2400" b="1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 smtClean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ESC из унутрашње ћелијске масе бластоцисте</a:t>
            </a:r>
            <a:endParaRPr lang="ru-RU" sz="24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ESC из појединачних бластомера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ESC из ембриона у стадијуму моруле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ESC из партеногенетског ембриона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ESC из ембриона са застојем у развоју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63778F"/>
                </a:solidFill>
                <a:latin typeface="Times New Roman" pitchFamily="18" charset="0"/>
                <a:cs typeface="Times New Roman" pitchFamily="18" charset="0"/>
              </a:rPr>
              <a:t>Метода за изолацију hESC из ембриона насталог након једарног трансфера</a:t>
            </a:r>
          </a:p>
          <a:p>
            <a:endParaRPr lang="ru-RU" sz="2000" dirty="0">
              <a:solidFill>
                <a:srgbClr val="63778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2760" y="1192838"/>
            <a:ext cx="8158480" cy="4267200"/>
            <a:chOff x="492760" y="1192838"/>
            <a:chExt cx="8158480" cy="4267200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81018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357948"/>
            <a:ext cx="8158480" cy="6411152"/>
            <a:chOff x="492760" y="357948"/>
            <a:chExt cx="8158480" cy="6411152"/>
          </a:xfrm>
        </p:grpSpPr>
        <p:pic>
          <p:nvPicPr>
            <p:cNvPr id="5" name="Picture 4" descr="LogosBeneficairesErasmus+RIGHT_EN.eps.pd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60" y="401293"/>
              <a:ext cx="4320329" cy="55341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2608" y="357948"/>
              <a:ext cx="2638631" cy="430513"/>
            </a:xfrm>
            <a:prstGeom prst="rect">
              <a:avLst/>
            </a:prstGeom>
          </p:spPr>
        </p:pic>
      </p:grpSp>
      <p:pic>
        <p:nvPicPr>
          <p:cNvPr id="10" name="Picture 9" descr="G:\Biljaj stem cells pluripotent\SLIKE Aca Marinkovic\NAJNOVIJE PREPRAVLJENE\Biljana slika 2 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0" y="0"/>
            <a:ext cx="834644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9370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2760" y="1192838"/>
            <a:ext cx="8158480" cy="5576262"/>
            <a:chOff x="492760" y="1192838"/>
            <a:chExt cx="8158480" cy="5576262"/>
          </a:xfrm>
        </p:grpSpPr>
        <p:sp>
          <p:nvSpPr>
            <p:cNvPr id="7" name="Rectangle 6"/>
            <p:cNvSpPr/>
            <p:nvPr/>
          </p:nvSpPr>
          <p:spPr>
            <a:xfrm>
              <a:off x="975360" y="5537200"/>
              <a:ext cx="7193280" cy="12319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 smtClean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Нови Сад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Децембар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r>
                <a:rPr lang="en-U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, 201</a:t>
              </a:r>
              <a:r>
                <a:rPr lang="sr-Cyrl-RS" sz="2000" b="1" dirty="0" smtClean="0">
                  <a:solidFill>
                    <a:srgbClr val="5A6D83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2000" b="1" dirty="0">
                <a:solidFill>
                  <a:srgbClr val="5A6D8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92760" y="11928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492760" y="5460038"/>
              <a:ext cx="8158480" cy="0"/>
            </a:xfrm>
            <a:prstGeom prst="line">
              <a:avLst/>
            </a:prstGeom>
            <a:ln>
              <a:solidFill>
                <a:srgbClr val="63778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Picture 8" descr="G:\Biljaj stem cells pluripotent\SLIKE Aca Marinkovic\NAJNOVIJE PREPRAVLJENE\Biljana slika A i B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1"/>
            <a:ext cx="8610600" cy="6540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4477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1854</Words>
  <Application>Microsoft Office PowerPoint</Application>
  <PresentationFormat>On-screen Show (4:3)</PresentationFormat>
  <Paragraphs>236</Paragraphs>
  <Slides>44</Slides>
  <Notes>44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Eksperimentalne metode u istrazivanjima maticnih celija-analiza fenotipa celije protocnom flurocitometrijom</dc:title>
  <dc:creator>Bilja</dc:creator>
  <cp:lastModifiedBy>Korisnik</cp:lastModifiedBy>
  <cp:revision>73</cp:revision>
  <dcterms:created xsi:type="dcterms:W3CDTF">2019-12-14T14:56:08Z</dcterms:created>
  <dcterms:modified xsi:type="dcterms:W3CDTF">2022-01-28T13:06:19Z</dcterms:modified>
</cp:coreProperties>
</file>